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49" d="100"/>
          <a:sy n="49" d="100"/>
        </p:scale>
        <p:origin x="46" y="47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5-03T15:03:20.340"/>
    </inkml:context>
    <inkml:brush xml:id="br0">
      <inkml:brushProperty name="width" value="0.14" units="cm"/>
      <inkml:brushProperty name="height" value="0.14" units="cm"/>
      <inkml:brushProperty name="color" value="#ED1C24"/>
      <inkml:brushProperty name="ignorePressure" value="1"/>
    </inkml:brush>
  </inkml:definitions>
  <inkml:traceGroup>
    <inkml:annotationXML>
      <emma:emma xmlns:emma="http://www.w3.org/2003/04/emma" version="1.0">
        <emma:interpretation id="{BDBA2BC6-B710-45D4-9CDB-3E375C49DE54}" emma:medium="tactile" emma:mode="ink">
          <msink:context xmlns:msink="http://schemas.microsoft.com/ink/2010/main" type="inkDrawing" rotatedBoundingBox="30775,9625 33269,8500 34174,10508 31680,11633" hotPoints="33550,10202 32428,11324 31306,10202 32428,9081" semanticType="enclosure" shapeName="Circle"/>
        </emma:interpretation>
      </emma:emma>
    </inkml:annotationXML>
    <inkml:trace contextRef="#ctx0" brushRef="#br0">49107 15174,'0'0,"0"0,0 0,0 0,0 0,0 0,0 0,0 0,0 0,0 0,0 0,0 0,0 0,0 0,0 0,0 0,0 0,0 0,0 0,0 0,0 0,0 0,0 0,0 0,0 0,0 0,0 0,0 0,0 0,0 0,0 0,0 0,0 0,0 0,-62 0,-26 0,-4 0,8 0,10 0,12 0,13 0,8 0,6 0,2 0,1 0,-1 0,1 0,2 0,-2 0,-1 0,-4 0,2 0,2 0,-3 0,2 0,-1 0,1 0,3 0,-1 0,1 19,1 8,5 1,0-1,4-6,0-2,1-3,1-4,1 0,-2-1,-1 4,1 0,-2 3,0 1,-2-1,0 4,-2 3,2 0,1 1,0 3,0-2,4 1,3 1,1 1,0-1,3-4,0 1,3-2,0-2,1-2,0-2,0 0,2-2,0 0,0 1,1-1,2 3,1 1,1 0,1 0,0-2,-3 0,0 0,0 1,0 2,-2-4,0 1,1 1,1-1,1 0,0 0,2 2,0 0,0 4,0-1,0 2,1 2,-1 2,0 0,0-1,0 2,0-2,0-1,0 2,0-2,0 1,0 0,0 2,0-2,0-2,0-1,0-1,0-2,0-2,0-2,0 0,0-2,0 1,0-1,37 0,11 1,2-1,-6 0,-7 1,-8 0,-5-1,-4-2,-3-1,-1 0,-1 1,3 0,-2-2,3 1,0 0,0 0,2-1,1 0,5 0,-2 2,3 1,2-3,2-2,1-1,1-2,-3 1,2 0,-2-3,-1-2,-2-1,0 0,-3-2,-2 0,1-1,-2 1,2 0,-1-1,2 1,-1 0,1 0,2 0,0 0,0 0,1 0,0 0,-1 0,5 0,4 0,3 0,5 0,4-20,2-9,2-2,0 0,-7 4,-1 3,-7 3,-5 5,-6 2,-2 1,-2 0,-2 2,-2 0,0 2,-2-1,0 0,1-3,2-1,1-1,0-4,2-1,0-6,2-7,0-7,-1-1,0 0,-2-1,-4-3,0 2,-1 5,-3 3,-1 2,-3 1,-2 3,-3 1,-2 2,1 3,1 0,-1-3,2 2,1-2,1 1,0-1,-1-1,-2-3,1 0,0-2,-1-2,-1-2,-1 2,-1-2,0-1,-1 1,-1 1,1 0,0 1,0 3,-1 4,1 1,0 3,0 4,0 0,0 1,0 0,0 4,0 0,0 1,0-1,0 0,0-1,0 2,0 0,0 0,0 2,0 0,0-1,0-1,0-1,0 1,0 1,-33 2,-15 0,-2-1,5 1,8-1,6 3,4-2,3-1,3-1,-1 1,-4-1,-8-1,-5 0,-19-2,-39-4,-35 2,-36 4,10 3,32 4</inkml:trace>
  </inkml:traceGroup>
</inkml:ink>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2.png>
</file>

<file path=ppt/media/image3.jpg>
</file>

<file path=ppt/media/image4.png>
</file>

<file path=ppt/media/image5.pn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03-May-17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03-May-17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03-May-17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03-May-17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03-May-17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03-May-17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03-May-17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03-May-17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03-May-17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03-May-17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03-May-17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03-May-17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lucidtronix.com/tutorials/13" TargetMode="External"/><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14" name="Group 13"/>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 name="Freeform 32"/>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3"/>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4"/>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5"/>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36"/>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37"/>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38"/>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39"/>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40"/>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Rectangle 41"/>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pic>
        <p:nvPicPr>
          <p:cNvPr id="5" name="Picture 4" descr="A close up of a circuit board&#10;&#10;Description generated with high confidence"/>
          <p:cNvPicPr>
            <a:picLocks noChangeAspect="1"/>
          </p:cNvPicPr>
          <p:nvPr/>
        </p:nvPicPr>
        <p:blipFill rotWithShape="1">
          <a:blip r:embed="rId3"/>
          <a:srcRect t="19257" r="-1" b="17519"/>
          <a:stretch/>
        </p:blipFill>
        <p:spPr>
          <a:xfrm>
            <a:off x="-5597" y="10"/>
            <a:ext cx="6101597" cy="6857990"/>
          </a:xfrm>
          <a:prstGeom prst="rect">
            <a:avLst/>
          </a:prstGeom>
        </p:spPr>
      </p:pic>
      <p:grpSp>
        <p:nvGrpSpPr>
          <p:cNvPr id="26" name="Group 25"/>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7" name="Rectangle 5"/>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8" name="Freeform 6"/>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7"/>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Rectangle 8"/>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1" name="Freeform 9"/>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10"/>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11"/>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2"/>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3"/>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14"/>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15"/>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16"/>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17"/>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18"/>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19"/>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0"/>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1"/>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2"/>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3"/>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24"/>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25"/>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26"/>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27"/>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28"/>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29"/>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Freeform 30"/>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3" name="Freeform 31"/>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32"/>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Rectangle 33"/>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6" name="Freeform 34"/>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35"/>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36"/>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37"/>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38"/>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39"/>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40"/>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41"/>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42"/>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43"/>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6" name="Freeform 44"/>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7" name="Rectangle 45"/>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8" name="Freeform 46"/>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47"/>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Freeform 48"/>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1" name="Freeform 49"/>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50"/>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3" name="Freeform 51"/>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4" name="Freeform 52"/>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5" name="Freeform 53"/>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6" name="Freeform 54"/>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7" name="Freeform 55"/>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8" name="Freeform 56"/>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9" name="Freeform 57"/>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0" name="Freeform 58"/>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6615112" y="1122363"/>
            <a:ext cx="5576888" cy="2387600"/>
          </a:xfrm>
        </p:spPr>
        <p:txBody>
          <a:bodyPr>
            <a:normAutofit fontScale="90000"/>
          </a:bodyPr>
          <a:lstStyle/>
          <a:p>
            <a:r>
              <a:rPr lang="en-GB" sz="9800" dirty="0"/>
              <a:t>Speeduino</a:t>
            </a:r>
            <a:br>
              <a:rPr lang="en-GB" dirty="0"/>
            </a:br>
            <a:endParaRPr lang="en-US" dirty="0"/>
          </a:p>
        </p:txBody>
      </p:sp>
      <p:sp>
        <p:nvSpPr>
          <p:cNvPr id="3" name="Subtitle 2"/>
          <p:cNvSpPr>
            <a:spLocks noGrp="1"/>
          </p:cNvSpPr>
          <p:nvPr>
            <p:ph type="subTitle" idx="1"/>
          </p:nvPr>
        </p:nvSpPr>
        <p:spPr>
          <a:xfrm>
            <a:off x="7693335" y="6401594"/>
            <a:ext cx="3762065" cy="428625"/>
          </a:xfrm>
        </p:spPr>
        <p:txBody>
          <a:bodyPr>
            <a:normAutofit lnSpcReduction="10000"/>
          </a:bodyPr>
          <a:lstStyle/>
          <a:p>
            <a:r>
              <a:rPr lang="en-GB" dirty="0"/>
              <a:t>Daniel Collins, 20076240, I.O.T</a:t>
            </a:r>
            <a:endParaRPr lang="en-US" dirty="0"/>
          </a:p>
        </p:txBody>
      </p:sp>
    </p:spTree>
    <p:extLst>
      <p:ext uri="{BB962C8B-B14F-4D97-AF65-F5344CB8AC3E}">
        <p14:creationId xmlns:p14="http://schemas.microsoft.com/office/powerpoint/2010/main" val="37713995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electronics&#10;&#10;Description generated with very high confidence"/>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800" r="97200">
                        <a14:foregroundMark x1="6800" y1="39800" x2="6800" y2="39800"/>
                        <a14:foregroundMark x1="2600" y1="40000" x2="2600" y2="40000"/>
                        <a14:foregroundMark x1="1800" y1="57600" x2="1800" y2="57600"/>
                        <a14:foregroundMark x1="97200" y1="34400" x2="97200" y2="34400"/>
                      </a14:backgroundRemoval>
                    </a14:imgEffect>
                  </a14:imgLayer>
                </a14:imgProps>
              </a:ext>
            </a:extLst>
          </a:blip>
          <a:srcRect t="24074" r="3" b="25515"/>
          <a:stretch/>
        </p:blipFill>
        <p:spPr>
          <a:xfrm>
            <a:off x="3409183" y="4165778"/>
            <a:ext cx="2310299" cy="1164681"/>
          </a:xfrm>
          <a:custGeom>
            <a:avLst/>
            <a:gdLst>
              <a:gd name="connsiteX0" fmla="*/ 0 w 2327538"/>
              <a:gd name="connsiteY0" fmla="*/ 0 h 3047892"/>
              <a:gd name="connsiteX1" fmla="*/ 2327538 w 2327538"/>
              <a:gd name="connsiteY1" fmla="*/ 0 h 3047892"/>
              <a:gd name="connsiteX2" fmla="*/ 2327538 w 2327538"/>
              <a:gd name="connsiteY2" fmla="*/ 2899764 h 3047892"/>
              <a:gd name="connsiteX3" fmla="*/ 2179410 w 2327538"/>
              <a:gd name="connsiteY3" fmla="*/ 3047892 h 3047892"/>
              <a:gd name="connsiteX4" fmla="*/ 0 w 2327538"/>
              <a:gd name="connsiteY4" fmla="*/ 3047892 h 3047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7538" h="3047892">
                <a:moveTo>
                  <a:pt x="0" y="0"/>
                </a:moveTo>
                <a:lnTo>
                  <a:pt x="2327538" y="0"/>
                </a:lnTo>
                <a:lnTo>
                  <a:pt x="2327538" y="2899764"/>
                </a:lnTo>
                <a:cubicBezTo>
                  <a:pt x="2327538" y="2981573"/>
                  <a:pt x="2261219" y="3047892"/>
                  <a:pt x="2179410" y="3047892"/>
                </a:cubicBezTo>
                <a:lnTo>
                  <a:pt x="0" y="3047892"/>
                </a:ln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12" name="Content Placeholder 4" descr="A close up of a circuit board&#10;&#10;Description generated with high confidence"/>
          <p:cNvPicPr>
            <a:picLocks noChangeAspect="1"/>
          </p:cNvPicPr>
          <p:nvPr/>
        </p:nvPicPr>
        <p:blipFill rotWithShape="1">
          <a:blip r:embed="rId4">
            <a:extLst>
              <a:ext uri="{BEBA8EAE-BF5A-486C-A8C5-ECC9F3942E4B}">
                <a14:imgProps xmlns:a14="http://schemas.microsoft.com/office/drawing/2010/main">
                  <a14:imgLayer r:embed="rId5">
                    <a14:imgEffect>
                      <a14:backgroundRemoval t="7158" b="91158" l="8167" r="90000">
                        <a14:foregroundMark x1="8333" y1="56211" x2="8333" y2="56211"/>
                        <a14:foregroundMark x1="8667" y1="59368" x2="8667" y2="59368"/>
                        <a14:foregroundMark x1="42333" y1="91158" x2="42333" y2="91158"/>
                        <a14:foregroundMark x1="53000" y1="7158" x2="53000" y2="7158"/>
                      </a14:backgroundRemoval>
                    </a14:imgEffect>
                  </a14:imgLayer>
                </a14:imgProps>
              </a:ext>
            </a:extLst>
          </a:blip>
          <a:srcRect r="1592" b="-5"/>
          <a:stretch/>
        </p:blipFill>
        <p:spPr>
          <a:xfrm>
            <a:off x="3409185" y="2296452"/>
            <a:ext cx="2310298" cy="1860636"/>
          </a:xfrm>
          <a:prstGeom prst="rect">
            <a:avLst/>
          </a:prstGeom>
          <a:ln w="19050" cap="sq">
            <a:solidFill>
              <a:schemeClr val="tx2">
                <a:lumMod val="60000"/>
                <a:lumOff val="40000"/>
                <a:alpha val="60000"/>
              </a:schemeClr>
            </a:solidFill>
            <a:miter lim="800000"/>
          </a:ln>
          <a:effectLst>
            <a:outerShdw blurRad="88900" dist="38100" dir="5400000" algn="tl" rotWithShape="0">
              <a:prstClr val="black">
                <a:alpha val="40000"/>
              </a:prstClr>
            </a:outerShdw>
          </a:effectLst>
        </p:spPr>
      </p:pic>
      <p:pic>
        <p:nvPicPr>
          <p:cNvPr id="7" name="Picture 6" descr="A picture containing thing&#10;&#10;Description generated with high confidence"/>
          <p:cNvPicPr>
            <a:picLocks noChangeAspect="1"/>
          </p:cNvPicPr>
          <p:nvPr/>
        </p:nvPicPr>
        <p:blipFill rotWithShape="1">
          <a:blip r:embed="rId6">
            <a:extLst>
              <a:ext uri="{BEBA8EAE-BF5A-486C-A8C5-ECC9F3942E4B}">
                <a14:imgProps xmlns:a14="http://schemas.microsoft.com/office/drawing/2010/main">
                  <a14:imgLayer r:embed="rId7">
                    <a14:imgEffect>
                      <a14:backgroundRemoval t="9211" b="91667" l="9559" r="92279">
                        <a14:foregroundMark x1="84191" y1="47807" x2="84191" y2="47807"/>
                        <a14:foregroundMark x1="86029" y1="35965" x2="86029" y2="35965"/>
                        <a14:foregroundMark x1="92647" y1="41228" x2="92647" y2="41228"/>
                        <a14:foregroundMark x1="89338" y1="38158" x2="89338" y2="38158"/>
                        <a14:foregroundMark x1="46324" y1="35526" x2="46324" y2="35526"/>
                        <a14:foregroundMark x1="48529" y1="32895" x2="48529" y2="32895"/>
                        <a14:foregroundMark x1="38603" y1="44298" x2="38603" y2="44298"/>
                        <a14:foregroundMark x1="39706" y1="42982" x2="45221" y2="36404"/>
                        <a14:foregroundMark x1="9559" y1="80702" x2="23897" y2="63158"/>
                        <a14:foregroundMark x1="23897" y1="63158" x2="38603" y2="44737"/>
                        <a14:foregroundMark x1="22426" y1="88158" x2="19853" y2="91667"/>
                        <a14:foregroundMark x1="72059" y1="48246" x2="72059" y2="48246"/>
                        <a14:foregroundMark x1="75735" y1="51316" x2="75735" y2="51316"/>
                      </a14:backgroundRemoval>
                    </a14:imgEffect>
                  </a14:imgLayer>
                </a14:imgProps>
              </a:ext>
            </a:extLst>
          </a:blip>
          <a:srcRect l="2418" r="33570"/>
          <a:stretch/>
        </p:blipFill>
        <p:spPr>
          <a:xfrm>
            <a:off x="1098885" y="2305142"/>
            <a:ext cx="2310298" cy="3025317"/>
          </a:xfrm>
          <a:custGeom>
            <a:avLst/>
            <a:gdLst>
              <a:gd name="connsiteX0" fmla="*/ 148128 w 2327537"/>
              <a:gd name="connsiteY0" fmla="*/ 0 h 3047892"/>
              <a:gd name="connsiteX1" fmla="*/ 2327537 w 2327537"/>
              <a:gd name="connsiteY1" fmla="*/ 0 h 3047892"/>
              <a:gd name="connsiteX2" fmla="*/ 2327537 w 2327537"/>
              <a:gd name="connsiteY2" fmla="*/ 3047892 h 3047892"/>
              <a:gd name="connsiteX3" fmla="*/ 0 w 2327537"/>
              <a:gd name="connsiteY3" fmla="*/ 3047892 h 3047892"/>
              <a:gd name="connsiteX4" fmla="*/ 0 w 2327537"/>
              <a:gd name="connsiteY4" fmla="*/ 148128 h 3047892"/>
              <a:gd name="connsiteX5" fmla="*/ 148128 w 2327537"/>
              <a:gd name="connsiteY5" fmla="*/ 0 h 304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27537" h="3047892">
                <a:moveTo>
                  <a:pt x="148128" y="0"/>
                </a:moveTo>
                <a:lnTo>
                  <a:pt x="2327537" y="0"/>
                </a:lnTo>
                <a:lnTo>
                  <a:pt x="2327537" y="3047892"/>
                </a:lnTo>
                <a:lnTo>
                  <a:pt x="0" y="3047892"/>
                </a:lnTo>
                <a:lnTo>
                  <a:pt x="0" y="148128"/>
                </a:lnTo>
                <a:cubicBezTo>
                  <a:pt x="0" y="66319"/>
                  <a:pt x="66319" y="0"/>
                  <a:pt x="148128" y="0"/>
                </a:cubicBez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p:cNvSpPr>
            <a:spLocks noGrp="1"/>
          </p:cNvSpPr>
          <p:nvPr>
            <p:ph type="title"/>
          </p:nvPr>
        </p:nvSpPr>
        <p:spPr>
          <a:xfrm>
            <a:off x="4608715" y="0"/>
            <a:ext cx="3191528" cy="1478570"/>
          </a:xfrm>
        </p:spPr>
        <p:txBody>
          <a:bodyPr>
            <a:normAutofit/>
          </a:bodyPr>
          <a:lstStyle/>
          <a:p>
            <a:pPr algn="ctr"/>
            <a:r>
              <a:rPr lang="en-GB" sz="6600" u="sng" dirty="0"/>
              <a:t>Re-cap</a:t>
            </a:r>
            <a:endParaRPr lang="en-US" u="sng" dirty="0"/>
          </a:p>
        </p:txBody>
      </p:sp>
      <p:sp>
        <p:nvSpPr>
          <p:cNvPr id="14" name="Content Placeholder 13"/>
          <p:cNvSpPr>
            <a:spLocks noGrp="1"/>
          </p:cNvSpPr>
          <p:nvPr>
            <p:ph idx="1"/>
          </p:nvPr>
        </p:nvSpPr>
        <p:spPr>
          <a:xfrm>
            <a:off x="6204479" y="2249487"/>
            <a:ext cx="4844521" cy="3541714"/>
          </a:xfrm>
        </p:spPr>
        <p:txBody>
          <a:bodyPr anchor="ctr">
            <a:normAutofit lnSpcReduction="10000"/>
          </a:bodyPr>
          <a:lstStyle/>
          <a:p>
            <a:pPr marL="0" indent="0">
              <a:buNone/>
            </a:pPr>
            <a:r>
              <a:rPr lang="en-GB" sz="3600" dirty="0"/>
              <a:t>	  </a:t>
            </a:r>
            <a:r>
              <a:rPr lang="en-GB" sz="3600" u="sng" dirty="0"/>
              <a:t>What is it?</a:t>
            </a:r>
            <a:endParaRPr lang="en-GB" u="sng" dirty="0"/>
          </a:p>
          <a:p>
            <a:r>
              <a:rPr lang="en-GB" dirty="0"/>
              <a:t>Bike Speedometer</a:t>
            </a:r>
          </a:p>
          <a:p>
            <a:r>
              <a:rPr lang="en-GB" dirty="0"/>
              <a:t>LCD</a:t>
            </a:r>
          </a:p>
          <a:p>
            <a:r>
              <a:rPr lang="en-GB" dirty="0"/>
              <a:t>Arduino</a:t>
            </a:r>
          </a:p>
          <a:p>
            <a:r>
              <a:rPr lang="en-GB" dirty="0"/>
              <a:t>Hall Effect Sensor</a:t>
            </a:r>
          </a:p>
          <a:p>
            <a:r>
              <a:rPr lang="en-GB" dirty="0"/>
              <a:t>Magnet</a:t>
            </a:r>
            <a:endParaRPr lang="en-US" dirty="0"/>
          </a:p>
        </p:txBody>
      </p:sp>
    </p:spTree>
    <p:extLst>
      <p:ext uri="{BB962C8B-B14F-4D97-AF65-F5344CB8AC3E}">
        <p14:creationId xmlns:p14="http://schemas.microsoft.com/office/powerpoint/2010/main" val="4177462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blipFill dpi="0" rotWithShape="1">
            <a:blip r:embed="rId2">
              <a:alphaModFix amt="28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1" y="0"/>
            <a:ext cx="12188822" cy="6857999"/>
          </a:xfrm>
          <a:prstGeom prst="rect">
            <a:avLst/>
          </a:pr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275997" y="0"/>
            <a:ext cx="7636827" cy="1478570"/>
          </a:xfrm>
        </p:spPr>
        <p:txBody>
          <a:bodyPr/>
          <a:lstStyle/>
          <a:p>
            <a:r>
              <a:rPr lang="en-GB" sz="4400" u="sng" dirty="0"/>
              <a:t>From Previous Presentation</a:t>
            </a:r>
            <a:endParaRPr lang="en-US" u="sng" dirty="0"/>
          </a:p>
        </p:txBody>
      </p:sp>
      <p:sp>
        <p:nvSpPr>
          <p:cNvPr id="3" name="Content Placeholder 2"/>
          <p:cNvSpPr>
            <a:spLocks noGrp="1"/>
          </p:cNvSpPr>
          <p:nvPr>
            <p:ph idx="1"/>
          </p:nvPr>
        </p:nvSpPr>
        <p:spPr>
          <a:xfrm>
            <a:off x="1141412" y="2249487"/>
            <a:ext cx="10277013" cy="4301784"/>
          </a:xfrm>
        </p:spPr>
        <p:txBody>
          <a:bodyPr>
            <a:normAutofit/>
          </a:bodyPr>
          <a:lstStyle/>
          <a:p>
            <a:r>
              <a:rPr lang="en-GB" sz="3200" dirty="0"/>
              <a:t>Speedometer for a bike</a:t>
            </a:r>
          </a:p>
          <a:p>
            <a:r>
              <a:rPr lang="en-GB" sz="3200" dirty="0"/>
              <a:t>Inspiration for Idea – </a:t>
            </a:r>
          </a:p>
          <a:p>
            <a:pPr lvl="4">
              <a:buFont typeface="Wingdings" panose="05000000000000000000" pitchFamily="2" charset="2"/>
              <a:buChar char="Ø"/>
            </a:pPr>
            <a:r>
              <a:rPr lang="en-GB" sz="2000" dirty="0"/>
              <a:t>Practicality </a:t>
            </a:r>
          </a:p>
          <a:p>
            <a:pPr lvl="4">
              <a:buFont typeface="Wingdings" panose="05000000000000000000" pitchFamily="2" charset="2"/>
              <a:buChar char="Ø"/>
            </a:pPr>
            <a:r>
              <a:rPr lang="en-GB" sz="2000" dirty="0"/>
              <a:t>Interesting </a:t>
            </a:r>
          </a:p>
          <a:p>
            <a:pPr lvl="4">
              <a:buFont typeface="Wingdings" panose="05000000000000000000" pitchFamily="2" charset="2"/>
              <a:buChar char="Ø"/>
            </a:pPr>
            <a:r>
              <a:rPr lang="en-GB" sz="2000" dirty="0"/>
              <a:t>Challenging</a:t>
            </a:r>
          </a:p>
          <a:p>
            <a:pPr lvl="4">
              <a:buFont typeface="Wingdings" panose="05000000000000000000" pitchFamily="2" charset="2"/>
              <a:buChar char="Ø"/>
            </a:pPr>
            <a:r>
              <a:rPr lang="en-GB" sz="2000" dirty="0"/>
              <a:t>Started with a bit too much ambition….</a:t>
            </a:r>
          </a:p>
          <a:p>
            <a:r>
              <a:rPr lang="en-GB" sz="3200" dirty="0"/>
              <a:t>Settled on a simpler idea</a:t>
            </a:r>
          </a:p>
          <a:p>
            <a:endParaRPr lang="en-GB" dirty="0"/>
          </a:p>
          <a:p>
            <a:pPr lvl="4"/>
            <a:endParaRPr lang="en-GB" dirty="0"/>
          </a:p>
          <a:p>
            <a:pPr marL="1828800" lvl="4" indent="0">
              <a:buNone/>
            </a:pPr>
            <a:endParaRPr lang="en-GB" dirty="0"/>
          </a:p>
          <a:p>
            <a:pPr lvl="4">
              <a:buFont typeface="Wingdings" panose="05000000000000000000" pitchFamily="2" charset="2"/>
              <a:buChar char="Ø"/>
            </a:pPr>
            <a:endParaRPr lang="en-GB" dirty="0"/>
          </a:p>
          <a:p>
            <a:pPr lvl="4">
              <a:buFont typeface="Wingdings" panose="05000000000000000000" pitchFamily="2" charset="2"/>
              <a:buChar char="Ø"/>
            </a:pPr>
            <a:endParaRPr lang="en-US" dirty="0"/>
          </a:p>
        </p:txBody>
      </p:sp>
    </p:spTree>
    <p:extLst>
      <p:ext uri="{BB962C8B-B14F-4D97-AF65-F5344CB8AC3E}">
        <p14:creationId xmlns:p14="http://schemas.microsoft.com/office/powerpoint/2010/main" val="20626089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12229" t="24837" r="11409" b="12243"/>
          <a:stretch/>
        </p:blipFill>
        <p:spPr>
          <a:xfrm rot="20742330">
            <a:off x="510568" y="1718997"/>
            <a:ext cx="2674309" cy="3919184"/>
          </a:xfrm>
          <a:prstGeom prst="rect">
            <a:avLst/>
          </a:prstGeom>
          <a:ln>
            <a:noFill/>
          </a:ln>
          <a:effectLst>
            <a:softEdge rad="112500"/>
          </a:effectLst>
          <a:scene3d>
            <a:camera prst="perspectiveRight" fov="6300000">
              <a:rot lat="0" lon="10200000" rev="0"/>
            </a:camera>
            <a:lightRig rig="threePt" dir="t"/>
          </a:scene3d>
          <a:sp3d/>
        </p:spPr>
      </p:pic>
      <p:sp>
        <p:nvSpPr>
          <p:cNvPr id="2" name="Title 1"/>
          <p:cNvSpPr>
            <a:spLocks noGrp="1"/>
          </p:cNvSpPr>
          <p:nvPr>
            <p:ph type="title"/>
          </p:nvPr>
        </p:nvSpPr>
        <p:spPr/>
        <p:txBody>
          <a:bodyPr/>
          <a:lstStyle/>
          <a:p>
            <a:br>
              <a:rPr lang="en-GB" dirty="0"/>
            </a:br>
            <a:endParaRPr lang="en-US" dirty="0"/>
          </a:p>
        </p:txBody>
      </p:sp>
      <p:sp>
        <p:nvSpPr>
          <p:cNvPr id="6" name="TextBox 5"/>
          <p:cNvSpPr txBox="1"/>
          <p:nvPr/>
        </p:nvSpPr>
        <p:spPr>
          <a:xfrm>
            <a:off x="3293023" y="203019"/>
            <a:ext cx="5602778" cy="830997"/>
          </a:xfrm>
          <a:prstGeom prst="rect">
            <a:avLst/>
          </a:prstGeom>
          <a:noFill/>
        </p:spPr>
        <p:txBody>
          <a:bodyPr wrap="square" rtlCol="0">
            <a:spAutoFit/>
          </a:bodyPr>
          <a:lstStyle/>
          <a:p>
            <a:r>
              <a:rPr lang="en-GB" sz="4800" u="sng" dirty="0"/>
              <a:t>PREVIOUS PROGRESS</a:t>
            </a:r>
            <a:endParaRPr lang="en-US" u="sng" dirty="0"/>
          </a:p>
        </p:txBody>
      </p:sp>
      <p:sp>
        <p:nvSpPr>
          <p:cNvPr id="7" name="TextBox 6"/>
          <p:cNvSpPr txBox="1"/>
          <p:nvPr/>
        </p:nvSpPr>
        <p:spPr>
          <a:xfrm>
            <a:off x="3904803" y="1884720"/>
            <a:ext cx="8024554" cy="3046988"/>
          </a:xfrm>
          <a:prstGeom prst="rect">
            <a:avLst/>
          </a:prstGeom>
          <a:noFill/>
        </p:spPr>
        <p:txBody>
          <a:bodyPr wrap="square" rtlCol="0">
            <a:spAutoFit/>
          </a:bodyPr>
          <a:lstStyle/>
          <a:p>
            <a:pPr marL="285750" indent="-285750">
              <a:buFont typeface="Arial" panose="020B0604020202020204" pitchFamily="34" charset="0"/>
              <a:buChar char="•"/>
            </a:pPr>
            <a:r>
              <a:rPr lang="en-GB" sz="3200" dirty="0"/>
              <a:t>Started with the wrong idea</a:t>
            </a:r>
          </a:p>
          <a:p>
            <a:pPr marL="285750" indent="-285750">
              <a:buFont typeface="Arial" panose="020B0604020202020204" pitchFamily="34" charset="0"/>
              <a:buChar char="•"/>
            </a:pPr>
            <a:r>
              <a:rPr lang="en-GB" sz="3200" dirty="0"/>
              <a:t>Phone sensors</a:t>
            </a:r>
          </a:p>
          <a:p>
            <a:pPr marL="285750" indent="-285750">
              <a:buFont typeface="Arial" panose="020B0604020202020204" pitchFamily="34" charset="0"/>
              <a:buChar char="•"/>
            </a:pPr>
            <a:r>
              <a:rPr lang="en-GB" sz="3200" dirty="0" err="1"/>
              <a:t>Wyliodrin</a:t>
            </a:r>
            <a:endParaRPr lang="en-GB" sz="3200" dirty="0"/>
          </a:p>
          <a:p>
            <a:pPr marL="285750" indent="-285750">
              <a:buFont typeface="Arial" panose="020B0604020202020204" pitchFamily="34" charset="0"/>
              <a:buChar char="•"/>
            </a:pPr>
            <a:r>
              <a:rPr lang="en-GB" sz="3200" dirty="0"/>
              <a:t>Settled on Bike Speedo</a:t>
            </a:r>
          </a:p>
          <a:p>
            <a:pPr marL="285750" indent="-285750">
              <a:buFont typeface="Arial" panose="020B0604020202020204" pitchFamily="34" charset="0"/>
              <a:buChar char="•"/>
            </a:pPr>
            <a:r>
              <a:rPr lang="en-GB" sz="3200" dirty="0"/>
              <a:t>Decided what equipment would be needed</a:t>
            </a:r>
          </a:p>
          <a:p>
            <a:pPr marL="285750" indent="-285750">
              <a:buFont typeface="Arial" panose="020B0604020202020204" pitchFamily="34" charset="0"/>
              <a:buChar char="•"/>
            </a:pPr>
            <a:r>
              <a:rPr lang="en-GB" sz="3200" dirty="0"/>
              <a:t>Got LCD working</a:t>
            </a:r>
            <a:endParaRPr lang="en-US" sz="3200" dirty="0"/>
          </a:p>
        </p:txBody>
      </p:sp>
    </p:spTree>
    <p:extLst>
      <p:ext uri="{BB962C8B-B14F-4D97-AF65-F5344CB8AC3E}">
        <p14:creationId xmlns:p14="http://schemas.microsoft.com/office/powerpoint/2010/main" val="13425141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1405" y="101273"/>
            <a:ext cx="4821583" cy="916681"/>
          </a:xfrm>
        </p:spPr>
        <p:txBody>
          <a:bodyPr>
            <a:normAutofit/>
          </a:bodyPr>
          <a:lstStyle/>
          <a:p>
            <a:r>
              <a:rPr lang="en-GB" sz="4400" u="sng" dirty="0"/>
              <a:t>Finished Product</a:t>
            </a:r>
            <a:endParaRPr lang="en-US" sz="4400" u="sng" dirty="0"/>
          </a:p>
        </p:txBody>
      </p:sp>
      <p:pic>
        <p:nvPicPr>
          <p:cNvPr id="5" name="Content Placeholder 4" descr="A close up of a circuit board&#10;&#10;Description generated with high confidence"/>
          <p:cNvPicPr>
            <a:picLocks noGrp="1" noChangeAspect="1"/>
          </p:cNvPicPr>
          <p:nvPr>
            <p:ph idx="1"/>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Lst>
          </a:blip>
          <a:srcRect l="7697" t="10826" r="4348" b="16185"/>
          <a:stretch/>
        </p:blipFill>
        <p:spPr>
          <a:xfrm>
            <a:off x="6352988" y="0"/>
            <a:ext cx="5839012" cy="6858000"/>
          </a:xfrm>
          <a:effectLst/>
        </p:spPr>
      </p:pic>
      <p:sp>
        <p:nvSpPr>
          <p:cNvPr id="6" name="TextBox 5"/>
          <p:cNvSpPr txBox="1"/>
          <p:nvPr/>
        </p:nvSpPr>
        <p:spPr>
          <a:xfrm>
            <a:off x="1751105" y="1769035"/>
            <a:ext cx="4656356" cy="3539430"/>
          </a:xfrm>
          <a:prstGeom prst="rect">
            <a:avLst/>
          </a:prstGeom>
          <a:noFill/>
        </p:spPr>
        <p:txBody>
          <a:bodyPr wrap="square" rtlCol="0">
            <a:spAutoFit/>
          </a:bodyPr>
          <a:lstStyle/>
          <a:p>
            <a:pPr marL="285750" indent="-285750">
              <a:buFont typeface="Arial" panose="020B0604020202020204" pitchFamily="34" charset="0"/>
              <a:buChar char="•"/>
            </a:pPr>
            <a:r>
              <a:rPr lang="en-GB" sz="3200" dirty="0"/>
              <a:t>Doesn’t look like much</a:t>
            </a:r>
          </a:p>
          <a:p>
            <a:pPr marL="285750" indent="-285750">
              <a:buFont typeface="Arial" panose="020B0604020202020204" pitchFamily="34" charset="0"/>
              <a:buChar char="•"/>
            </a:pPr>
            <a:endParaRPr lang="en-GB" sz="3200" dirty="0"/>
          </a:p>
          <a:p>
            <a:pPr marL="285750" indent="-285750">
              <a:buFont typeface="Arial" panose="020B0604020202020204" pitchFamily="34" charset="0"/>
              <a:buChar char="•"/>
            </a:pPr>
            <a:r>
              <a:rPr lang="en-GB" sz="3200" dirty="0"/>
              <a:t>Hall effect sensor circled</a:t>
            </a:r>
          </a:p>
          <a:p>
            <a:pPr marL="285750" indent="-285750">
              <a:buFont typeface="Arial" panose="020B0604020202020204" pitchFamily="34" charset="0"/>
              <a:buChar char="•"/>
            </a:pPr>
            <a:endParaRPr lang="en-GB" sz="3200" dirty="0"/>
          </a:p>
          <a:p>
            <a:pPr marL="285750" indent="-285750">
              <a:buFont typeface="Arial" panose="020B0604020202020204" pitchFamily="34" charset="0"/>
              <a:buChar char="•"/>
            </a:pPr>
            <a:r>
              <a:rPr lang="en-GB" sz="3200" dirty="0"/>
              <a:t>LCD Display Working</a:t>
            </a:r>
          </a:p>
          <a:p>
            <a:pPr marL="285750" indent="-285750">
              <a:buFont typeface="Arial" panose="020B0604020202020204" pitchFamily="34" charset="0"/>
              <a:buChar char="•"/>
            </a:pPr>
            <a:endParaRPr lang="en-GB" sz="3200" dirty="0"/>
          </a:p>
          <a:p>
            <a:pPr marL="285750" indent="-285750">
              <a:buFont typeface="Arial" panose="020B0604020202020204" pitchFamily="34" charset="0"/>
              <a:buChar char="•"/>
            </a:pPr>
            <a:r>
              <a:rPr lang="en-GB" sz="3200" dirty="0"/>
              <a:t>Powered By Laptop</a:t>
            </a:r>
          </a:p>
        </p:txBody>
      </p:sp>
      <mc:AlternateContent xmlns:mc="http://schemas.openxmlformats.org/markup-compatibility/2006">
        <mc:Choice xmlns:p14="http://schemas.microsoft.com/office/powerpoint/2010/main" Requires="p14">
          <p:contentPart p14:bwMode="auto" r:id="rId4">
            <p14:nvContentPartPr>
              <p14:cNvPr id="12" name="Ink 11"/>
              <p14:cNvContentPartPr/>
              <p14:nvPr/>
            </p14:nvContentPartPr>
            <p14:xfrm>
              <a:off x="11230984" y="3299158"/>
              <a:ext cx="831600" cy="765504"/>
            </p14:xfrm>
          </p:contentPart>
        </mc:Choice>
        <mc:Fallback>
          <p:pic>
            <p:nvPicPr>
              <p:cNvPr id="12" name="Ink 11"/>
              <p:cNvPicPr/>
              <p:nvPr/>
            </p:nvPicPr>
            <p:blipFill>
              <a:blip r:embed="rId5"/>
              <a:stretch>
                <a:fillRect/>
              </a:stretch>
            </p:blipFill>
            <p:spPr>
              <a:xfrm>
                <a:off x="11205795" y="3273965"/>
                <a:ext cx="881618" cy="815530"/>
              </a:xfrm>
              <a:prstGeom prst="rect">
                <a:avLst/>
              </a:prstGeom>
            </p:spPr>
          </p:pic>
        </mc:Fallback>
      </mc:AlternateContent>
    </p:spTree>
    <p:extLst>
      <p:ext uri="{BB962C8B-B14F-4D97-AF65-F5344CB8AC3E}">
        <p14:creationId xmlns:p14="http://schemas.microsoft.com/office/powerpoint/2010/main" val="25728002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7">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 name="Round Diagonal Corner Rectangle 7">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5" name="Group 11">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alpha val="60000"/>
            </a:schemeClr>
          </a:solidFill>
        </p:grpSpPr>
        <p:sp>
          <p:nvSpPr>
            <p:cNvPr id="13" name="Rectangle 5">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4" name="Freeform 6">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7">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8">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9">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0">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1">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2">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3">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4">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5">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Line 16">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8">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9">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0">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Rectangle 21">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0" name="Freeform 22">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3">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4">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5">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6">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7">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8">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29">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0">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1">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1019015" y="1093787"/>
            <a:ext cx="3059969" cy="4697413"/>
          </a:xfrm>
        </p:spPr>
        <p:txBody>
          <a:bodyPr>
            <a:normAutofit/>
          </a:bodyPr>
          <a:lstStyle/>
          <a:p>
            <a:r>
              <a:rPr lang="en-GB" u="sng"/>
              <a:t>Problems encountered</a:t>
            </a:r>
            <a:endParaRPr lang="en-US" u="sng"/>
          </a:p>
        </p:txBody>
      </p:sp>
      <p:sp>
        <p:nvSpPr>
          <p:cNvPr id="3" name="Content Placeholder 2"/>
          <p:cNvSpPr>
            <a:spLocks noGrp="1"/>
          </p:cNvSpPr>
          <p:nvPr>
            <p:ph idx="1"/>
          </p:nvPr>
        </p:nvSpPr>
        <p:spPr>
          <a:xfrm>
            <a:off x="5215466" y="1093788"/>
            <a:ext cx="6211545" cy="4697413"/>
          </a:xfrm>
        </p:spPr>
        <p:txBody>
          <a:bodyPr>
            <a:normAutofit/>
          </a:bodyPr>
          <a:lstStyle/>
          <a:p>
            <a:pPr marL="742950" indent="-742950">
              <a:buFont typeface="+mj-lt"/>
              <a:buAutoNum type="arabicPeriod"/>
            </a:pPr>
            <a:r>
              <a:rPr lang="en-GB" sz="3600" dirty="0"/>
              <a:t>LCD Backlight</a:t>
            </a:r>
          </a:p>
          <a:p>
            <a:pPr marL="742950" indent="-742950">
              <a:buFont typeface="+mj-lt"/>
              <a:buAutoNum type="arabicPeriod"/>
            </a:pPr>
            <a:r>
              <a:rPr lang="en-GB" sz="3600" dirty="0"/>
              <a:t>Wiring Connections</a:t>
            </a:r>
          </a:p>
          <a:p>
            <a:pPr marL="742950" indent="-742950">
              <a:buFont typeface="+mj-lt"/>
              <a:buAutoNum type="arabicPeriod"/>
            </a:pPr>
            <a:r>
              <a:rPr lang="en-GB" sz="3600" dirty="0"/>
              <a:t>Battery Pack</a:t>
            </a:r>
          </a:p>
          <a:p>
            <a:pPr marL="742950" indent="-742950">
              <a:buFont typeface="+mj-lt"/>
              <a:buAutoNum type="arabicPeriod"/>
            </a:pPr>
            <a:r>
              <a:rPr lang="en-GB" sz="3600" dirty="0"/>
              <a:t>Buffer – Storing Values</a:t>
            </a:r>
          </a:p>
          <a:p>
            <a:pPr marL="742950" indent="-742950">
              <a:buFont typeface="+mj-lt"/>
              <a:buAutoNum type="arabicPeriod"/>
            </a:pPr>
            <a:r>
              <a:rPr lang="en-GB" sz="3600" dirty="0"/>
              <a:t>Extending Hall Effect Sensor</a:t>
            </a:r>
            <a:endParaRPr lang="en-US" sz="3600" dirty="0"/>
          </a:p>
        </p:txBody>
      </p:sp>
    </p:spTree>
    <p:extLst>
      <p:ext uri="{BB962C8B-B14F-4D97-AF65-F5344CB8AC3E}">
        <p14:creationId xmlns:p14="http://schemas.microsoft.com/office/powerpoint/2010/main" val="332781426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5" name="Rectangle 14"/>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pic>
        <p:nvPicPr>
          <p:cNvPr id="9" name="Picture 8"/>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6800" l="550" r="99450">
                        <a14:foregroundMark x1="60400" y1="46200" x2="60400" y2="46200"/>
                        <a14:foregroundMark x1="60650" y1="46400" x2="60650" y2="46400"/>
                        <a14:foregroundMark x1="59550" y1="47450" x2="59550" y2="47450"/>
                        <a14:foregroundMark x1="57750" y1="49050" x2="57750" y2="49050"/>
                        <a14:foregroundMark x1="58900" y1="48500" x2="58900" y2="48500"/>
                        <a14:foregroundMark x1="55000" y1="52200" x2="55000" y2="52200"/>
                        <a14:foregroundMark x1="60200" y1="44750" x2="60200" y2="44750"/>
                        <a14:backgroundMark x1="39000" y1="67800" x2="39000" y2="67800"/>
                        <a14:backgroundMark x1="41700" y1="65150" x2="41700" y2="65150"/>
                        <a14:backgroundMark x1="44750" y1="66200" x2="44750" y2="66200"/>
                        <a14:backgroundMark x1="45000" y1="67950" x2="45000" y2="67950"/>
                        <a14:backgroundMark x1="47400" y1="66350" x2="47400" y2="66350"/>
                        <a14:backgroundMark x1="40300" y1="66000" x2="40300" y2="66000"/>
                        <a14:backgroundMark x1="42250" y1="67900" x2="42250" y2="67900"/>
                        <a14:backgroundMark x1="40800" y1="60950" x2="40800" y2="60950"/>
                        <a14:backgroundMark x1="42150" y1="61400" x2="42150" y2="61400"/>
                        <a14:backgroundMark x1="44600" y1="60950" x2="44600" y2="60950"/>
                        <a14:backgroundMark x1="45250" y1="59950" x2="45250" y2="59950"/>
                        <a14:backgroundMark x1="47900" y1="62000" x2="47900" y2="62000"/>
                        <a14:backgroundMark x1="46550" y1="63200" x2="46550" y2="63200"/>
                        <a14:backgroundMark x1="47800" y1="63200" x2="47800" y2="63200"/>
                        <a14:backgroundMark x1="41850" y1="59900" x2="41850" y2="59900"/>
                        <a14:backgroundMark x1="39900" y1="57200" x2="39900" y2="57200"/>
                        <a14:backgroundMark x1="25200" y1="61000" x2="25200" y2="61000"/>
                        <a14:backgroundMark x1="33050" y1="23350" x2="33050" y2="23350"/>
                      </a14:backgroundRemoval>
                    </a14:imgEffect>
                  </a14:imgLayer>
                </a14:imgProps>
              </a:ext>
              <a:ext uri="{28A0092B-C50C-407E-A947-70E740481C1C}">
                <a14:useLocalDpi xmlns:a14="http://schemas.microsoft.com/office/drawing/2010/main" val="0"/>
              </a:ext>
            </a:extLst>
          </a:blip>
          <a:srcRect l="6600" r="4430"/>
          <a:stretch/>
        </p:blipFill>
        <p:spPr>
          <a:xfrm rot="21600000">
            <a:off x="-5597" y="10"/>
            <a:ext cx="6454020" cy="6857990"/>
          </a:xfrm>
          <a:prstGeom prst="rect">
            <a:avLst/>
          </a:prstGeom>
        </p:spPr>
      </p:pic>
      <p:grpSp>
        <p:nvGrpSpPr>
          <p:cNvPr id="18" name="Group 17"/>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9" name="Rectangle 18"/>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0" name="Freeform 6"/>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7"/>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Rectangle 21"/>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3" name="Freeform 9"/>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0"/>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1"/>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2"/>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3"/>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4"/>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5"/>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6"/>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7"/>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18"/>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19"/>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0"/>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1"/>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2"/>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23"/>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24"/>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5"/>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6"/>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7"/>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8"/>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9"/>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0"/>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1"/>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2"/>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Rectangle 46"/>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8" name="Freeform 34"/>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35"/>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36"/>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37"/>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Freeform 38"/>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3" name="Freeform 39"/>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0"/>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1"/>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2"/>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43"/>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44"/>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Rectangle 58"/>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0" name="Freeform 46"/>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47"/>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48"/>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49"/>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0"/>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1"/>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6" name="Freeform 52"/>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7" name="Freeform 53"/>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8" name="Freeform 54"/>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55"/>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Freeform 56"/>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1" name="Freeform 57"/>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58"/>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4" name="TextBox 3"/>
          <p:cNvSpPr txBox="1"/>
          <p:nvPr/>
        </p:nvSpPr>
        <p:spPr>
          <a:xfrm>
            <a:off x="3395662" y="-95857"/>
            <a:ext cx="5954900" cy="1478570"/>
          </a:xfrm>
          <a:prstGeom prst="rect">
            <a:avLst/>
          </a:prstGeom>
        </p:spPr>
        <p:txBody>
          <a:bodyPr vert="horz" lIns="91440" tIns="45720" rIns="91440" bIns="45720" rtlCol="0" anchor="ctr">
            <a:normAutofit/>
          </a:bodyPr>
          <a:lstStyle/>
          <a:p>
            <a:pPr defTabSz="914400">
              <a:lnSpc>
                <a:spcPct val="90000"/>
              </a:lnSpc>
              <a:spcBef>
                <a:spcPct val="0"/>
              </a:spcBef>
            </a:pPr>
            <a:r>
              <a:rPr lang="en-US" sz="4800" u="sng" cap="all" dirty="0">
                <a:latin typeface="+mj-lt"/>
                <a:ea typeface="+mj-ea"/>
                <a:cs typeface="+mj-cs"/>
              </a:rPr>
              <a:t>Help and References</a:t>
            </a:r>
          </a:p>
        </p:txBody>
      </p:sp>
      <p:sp>
        <p:nvSpPr>
          <p:cNvPr id="5" name="TextBox 4"/>
          <p:cNvSpPr txBox="1"/>
          <p:nvPr/>
        </p:nvSpPr>
        <p:spPr>
          <a:xfrm>
            <a:off x="6462710" y="2131217"/>
            <a:ext cx="5549995" cy="4586335"/>
          </a:xfrm>
          <a:prstGeom prst="rect">
            <a:avLst/>
          </a:prstGeom>
          <a:ln w="57150">
            <a:solidFill>
              <a:schemeClr val="tx1"/>
            </a:solidFill>
          </a:ln>
        </p:spPr>
        <p:txBody>
          <a:bodyPr vert="horz" lIns="91440" tIns="45720" rIns="91440" bIns="45720" rtlCol="0">
            <a:normAutofit/>
          </a:bodyPr>
          <a:lstStyle/>
          <a:p>
            <a:pPr marL="285750" indent="-228600" defTabSz="914400">
              <a:lnSpc>
                <a:spcPct val="120000"/>
              </a:lnSpc>
              <a:buSzPct val="125000"/>
              <a:buFont typeface="Arial" panose="020B0604020202020204" pitchFamily="34" charset="0"/>
              <a:buChar char="•"/>
            </a:pPr>
            <a:r>
              <a:rPr lang="en-US" sz="2400" dirty="0"/>
              <a:t>Bike Speedometer Tutorial (</a:t>
            </a:r>
            <a:r>
              <a:rPr lang="en-US" sz="2400" dirty="0">
                <a:hlinkClick r:id="rId5"/>
              </a:rPr>
              <a:t>http://lucidtronix.com/tutorials/13</a:t>
            </a:r>
            <a:r>
              <a:rPr lang="en-US" sz="2400" dirty="0"/>
              <a:t>)</a:t>
            </a:r>
          </a:p>
          <a:p>
            <a:pPr marL="285750" indent="-228600" defTabSz="914400">
              <a:lnSpc>
                <a:spcPct val="120000"/>
              </a:lnSpc>
              <a:buSzPct val="125000"/>
              <a:buFont typeface="Arial" panose="020B0604020202020204" pitchFamily="34" charset="0"/>
              <a:buChar char="•"/>
            </a:pPr>
            <a:endParaRPr lang="en-US" sz="2400" dirty="0"/>
          </a:p>
          <a:p>
            <a:pPr marL="285750" indent="-228600" defTabSz="914400">
              <a:lnSpc>
                <a:spcPct val="120000"/>
              </a:lnSpc>
              <a:buSzPct val="125000"/>
              <a:buFont typeface="Arial" panose="020B0604020202020204" pitchFamily="34" charset="0"/>
              <a:buChar char="•"/>
            </a:pPr>
            <a:r>
              <a:rPr lang="en-US" sz="2400" dirty="0" err="1"/>
              <a:t>Ebay</a:t>
            </a:r>
            <a:r>
              <a:rPr lang="en-US" sz="2400" dirty="0"/>
              <a:t> (For purchasing equipment)</a:t>
            </a:r>
          </a:p>
          <a:p>
            <a:pPr marL="285750" indent="-228600" defTabSz="914400">
              <a:lnSpc>
                <a:spcPct val="120000"/>
              </a:lnSpc>
              <a:buSzPct val="125000"/>
              <a:buFont typeface="Arial" panose="020B0604020202020204" pitchFamily="34" charset="0"/>
              <a:buChar char="•"/>
            </a:pPr>
            <a:endParaRPr lang="en-US" sz="2400" dirty="0"/>
          </a:p>
          <a:p>
            <a:pPr marL="285750" indent="-228600" defTabSz="914400">
              <a:lnSpc>
                <a:spcPct val="120000"/>
              </a:lnSpc>
              <a:buSzPct val="125000"/>
              <a:buFont typeface="Arial" panose="020B0604020202020204" pitchFamily="34" charset="0"/>
              <a:buChar char="•"/>
            </a:pPr>
            <a:r>
              <a:rPr lang="en-US" sz="2400" dirty="0"/>
              <a:t>RS-Components (For purchasing Hall effect sensor)</a:t>
            </a:r>
          </a:p>
          <a:p>
            <a:pPr marL="285750" indent="-228600" defTabSz="914400">
              <a:lnSpc>
                <a:spcPct val="120000"/>
              </a:lnSpc>
              <a:buSzPct val="125000"/>
              <a:buFont typeface="Arial" panose="020B0604020202020204" pitchFamily="34" charset="0"/>
              <a:buChar char="•"/>
            </a:pPr>
            <a:endParaRPr lang="en-US" sz="2400" dirty="0"/>
          </a:p>
          <a:p>
            <a:pPr marL="285750" indent="-228600" defTabSz="914400">
              <a:lnSpc>
                <a:spcPct val="120000"/>
              </a:lnSpc>
              <a:buSzPct val="125000"/>
              <a:buFont typeface="Arial" panose="020B0604020202020204" pitchFamily="34" charset="0"/>
              <a:buChar char="•"/>
            </a:pPr>
            <a:r>
              <a:rPr lang="en-US" sz="2400" dirty="0"/>
              <a:t>A Bike… (For obvious reasons)</a:t>
            </a:r>
          </a:p>
        </p:txBody>
      </p:sp>
    </p:spTree>
    <p:extLst>
      <p:ext uri="{BB962C8B-B14F-4D97-AF65-F5344CB8AC3E}">
        <p14:creationId xmlns:p14="http://schemas.microsoft.com/office/powerpoint/2010/main" val="35275412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09559" y="1696992"/>
            <a:ext cx="10114252" cy="2646878"/>
          </a:xfrm>
          <a:prstGeom prst="rect">
            <a:avLst/>
          </a:prstGeom>
          <a:noFill/>
        </p:spPr>
        <p:txBody>
          <a:bodyPr wrap="square" rtlCol="0">
            <a:spAutoFit/>
          </a:bodyPr>
          <a:lstStyle/>
          <a:p>
            <a:r>
              <a:rPr lang="en-GB" sz="16600" b="1" u="sng" dirty="0"/>
              <a:t>Questions?</a:t>
            </a:r>
            <a:endParaRPr lang="en-US" sz="16600" b="1" u="sng" dirty="0"/>
          </a:p>
        </p:txBody>
      </p:sp>
    </p:spTree>
    <p:extLst>
      <p:ext uri="{BB962C8B-B14F-4D97-AF65-F5344CB8AC3E}">
        <p14:creationId xmlns:p14="http://schemas.microsoft.com/office/powerpoint/2010/main" val="34246830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peelOff"/>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144</TotalTime>
  <Words>135</Words>
  <Application>Microsoft Office PowerPoint</Application>
  <PresentationFormat>Widescreen</PresentationFormat>
  <Paragraphs>51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Trebuchet MS</vt:lpstr>
      <vt:lpstr>Tw Cen MT</vt:lpstr>
      <vt:lpstr>Wingdings</vt:lpstr>
      <vt:lpstr>Circuit</vt:lpstr>
      <vt:lpstr>Speeduino </vt:lpstr>
      <vt:lpstr>Re-cap</vt:lpstr>
      <vt:lpstr>From Previous Presentation</vt:lpstr>
      <vt:lpstr> </vt:lpstr>
      <vt:lpstr>Finished Product</vt:lpstr>
      <vt:lpstr>Problems encountered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Speeduino</dc:title>
  <dc:creator>Daniel Collins</dc:creator>
  <cp:lastModifiedBy>Daniel Collins</cp:lastModifiedBy>
  <cp:revision>12</cp:revision>
  <dcterms:created xsi:type="dcterms:W3CDTF">2017-05-03T13:09:04Z</dcterms:created>
  <dcterms:modified xsi:type="dcterms:W3CDTF">2017-05-03T15:33:59Z</dcterms:modified>
</cp:coreProperties>
</file>

<file path=docProps/thumbnail.jpeg>
</file>